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28" y="-10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-2888" y="-104"/>
      </p:cViewPr>
      <p:guideLst>
        <p:guide orient="horz" pos="3200"/>
        <p:guide pos="24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4421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l9ymaSzcsdY" TargetMode="External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sEPAS7pB7Y8" TargetMode="External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jpg"/><Relationship Id="rId5" Type="http://schemas.openxmlformats.org/officeDocument/2006/relationships/hyperlink" Target="http://youtube.com/v/7pR7TNzJ_pA" TargetMode="External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hyperlink" Target="http://www.biologycorner.com/worksheets/ameba_color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9075" y="5746725"/>
            <a:ext cx="4042824" cy="16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0"/>
            <a:ext cx="5820825" cy="4900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2303625" y="4961800"/>
            <a:ext cx="6052250" cy="256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by: http://gakuranman.com/anglerfish-ovary-microscopic-photography/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>
            <a:hlinkClick r:id="rId3"/>
          </p:cNvPr>
          <p:cNvSpPr/>
          <p:nvPr/>
        </p:nvSpPr>
        <p:spPr>
          <a:xfrm>
            <a:off x="516925" y="387700"/>
            <a:ext cx="9126150" cy="68445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7975"/>
            <a:ext cx="8858250" cy="668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6000" y="423325"/>
            <a:ext cx="2381250" cy="23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271625" y="1659800"/>
            <a:ext cx="5713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4130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Paramecium join a</a:t>
            </a:r>
            <a:r>
              <a:rPr lang="en-US" sz="3000"/>
              <a:t>nd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exchange DNA </a:t>
            </a:r>
          </a:p>
          <a:p>
            <a:pPr marL="381000" marR="0" lvl="0" indent="-24130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/>
              <a:t>Then, t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hey divide (mitosis) and the offspring are different from the original parent</a:t>
            </a:r>
          </a:p>
          <a:p>
            <a:pPr marL="381000" marR="0" lvl="0" indent="-241300" algn="l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form of SEXUAL reproduction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50" y="296325"/>
            <a:ext cx="9450899" cy="12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8100" y="1846775"/>
            <a:ext cx="3511800" cy="34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600" y="1068900"/>
            <a:ext cx="8710074" cy="601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85750" y="154775"/>
            <a:ext cx="3875700" cy="2018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1.  Mouth Pore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2.  Contractile Vacuole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3.  Micronucleus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4.  Macronucleus</a:t>
            </a:r>
          </a:p>
          <a:p>
            <a:pPr>
              <a:spcBef>
                <a:spcPts val="0"/>
              </a:spcBef>
              <a:buNone/>
            </a:pPr>
            <a:r>
              <a:rPr lang="en-US" sz="2400"/>
              <a:t>5.  Anal Pore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190925" y="1227225"/>
            <a:ext cx="6255899" cy="548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0" marR="0" indent="0" algn="l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____ Kingdom that an ameba belongs to</a:t>
            </a:r>
          </a:p>
          <a:p>
            <a:pPr marL="0" marR="0" indent="0" algn="l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____ Extensions of cytoplasm</a:t>
            </a:r>
          </a:p>
          <a:p>
            <a:pPr marL="0" marR="0" indent="0" algn="l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____ How a paramecium moves</a:t>
            </a:r>
          </a:p>
          <a:p>
            <a:pPr marL="0" marR="0" indent="0" algn="l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____ Sexual reproduction in paramecium</a:t>
            </a:r>
          </a:p>
          <a:p>
            <a:pPr marL="0" marR="0" lvl="0" indent="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____ Removes excess water</a:t>
            </a:r>
          </a:p>
          <a:p>
            <a:pPr marL="0" marR="0" lvl="0" indent="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3000"/>
              <a:t>6. ____ A protist that changes shape</a:t>
            </a:r>
          </a:p>
          <a:p>
            <a:pPr marL="0" marR="0" indent="0" algn="l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00" y="211650"/>
            <a:ext cx="9419149" cy="9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6696800" y="1227225"/>
            <a:ext cx="3463199" cy="37272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lphaU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Contractile vacuole</a:t>
            </a:r>
          </a:p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lphaU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Pseudopodia</a:t>
            </a:r>
          </a:p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lphaU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Conjugation</a:t>
            </a:r>
          </a:p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lphaUcPeriod"/>
            </a:pPr>
            <a:r>
              <a:rPr lang="en-US" sz="2666"/>
              <a:t>Amoeba</a:t>
            </a:r>
          </a:p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lphaU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Cilia</a:t>
            </a:r>
          </a:p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lphaUcPeriod"/>
            </a:pPr>
            <a:r>
              <a:rPr lang="en-US" sz="2666"/>
              <a:t>Protista</a:t>
            </a:r>
          </a:p>
          <a:p>
            <a:pPr marR="0" lvl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33375" y="309575"/>
            <a:ext cx="8405699" cy="7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What are the common names for these protists?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525" y="1678797"/>
            <a:ext cx="5011299" cy="33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12" y="1652012"/>
            <a:ext cx="450532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>
            <a:hlinkClick r:id="rId3"/>
          </p:cNvPr>
          <p:cNvSpPr/>
          <p:nvPr/>
        </p:nvSpPr>
        <p:spPr>
          <a:xfrm>
            <a:off x="2026046" y="1065700"/>
            <a:ext cx="6107900" cy="45840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0" name="Shape 120"/>
          <p:cNvSpPr txBox="1"/>
          <p:nvPr/>
        </p:nvSpPr>
        <p:spPr>
          <a:xfrm>
            <a:off x="525850" y="309550"/>
            <a:ext cx="9108299" cy="69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600"/>
              <a:t>The Ameba That Ate Brains!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2347525" y="5917425"/>
            <a:ext cx="5351700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1.  How does a person get a brain-eating amoeba?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2.  What does “mortality rate” mean?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3.  How can you prevent getting a brain eating amoeba?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610300" y="1696850"/>
            <a:ext cx="9015574" cy="37459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311855" algn="l" rtl="0">
              <a:lnSpc>
                <a:spcPct val="1199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270"/>
              <a:buFont typeface="Arial"/>
              <a:buChar char="●"/>
            </a:pPr>
            <a:r>
              <a:rPr lang="en-US" sz="4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4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eukaryote(cell with a nucleus) </a:t>
            </a:r>
            <a:r>
              <a:rPr lang="en-US" sz="4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is not a plant animal or fungus</a:t>
            </a:r>
          </a:p>
          <a:p>
            <a:pPr marL="1905000" marR="0" lvl="4" indent="-50800" algn="l">
              <a:lnSpc>
                <a:spcPct val="120089"/>
              </a:lnSpc>
              <a:spcBef>
                <a:spcPts val="292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11855" algn="l">
              <a:lnSpc>
                <a:spcPct val="119932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00270"/>
              <a:buFont typeface="Arial"/>
              <a:buChar char="●"/>
            </a:pPr>
            <a:r>
              <a:rPr lang="en-US" sz="4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lang="en-US" sz="4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protists</a:t>
            </a:r>
            <a:r>
              <a:rPr lang="en-US" sz="4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en-US" sz="4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unicellular/single celled organism </a:t>
            </a:r>
            <a:r>
              <a:rPr lang="en-US" sz="4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live in water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50" y="296325"/>
            <a:ext cx="9450899" cy="12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/>
        </p:nvSpPr>
        <p:spPr>
          <a:xfrm>
            <a:off x="356300" y="1696850"/>
            <a:ext cx="9608249" cy="453523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311855" algn="l">
              <a:lnSpc>
                <a:spcPct val="1199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270"/>
              <a:buFont typeface="Arial"/>
              <a:buChar char="●"/>
            </a:pPr>
            <a:r>
              <a:rPr lang="en-US" sz="4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Usually </a:t>
            </a:r>
            <a:r>
              <a:rPr lang="en-US" sz="4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motile(</a:t>
            </a:r>
            <a:r>
              <a:rPr lang="en-US" sz="4111" dirty="0"/>
              <a:t>m</a:t>
            </a:r>
            <a:r>
              <a:rPr lang="en-US" sz="4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oves around)</a:t>
            </a:r>
            <a:endParaRPr lang="en-US" sz="4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11855" algn="l">
              <a:lnSpc>
                <a:spcPct val="119932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00270"/>
              <a:buFont typeface="Arial"/>
              <a:buChar char="●"/>
            </a:pPr>
            <a:r>
              <a:rPr lang="en-US" sz="4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Heterotrophic – must consume food</a:t>
            </a:r>
          </a:p>
          <a:p>
            <a:pPr marL="381000" marR="0" lvl="0" indent="-311855" algn="l">
              <a:lnSpc>
                <a:spcPct val="119932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00270"/>
              <a:buFont typeface="Arial"/>
              <a:buChar char="●"/>
            </a:pPr>
            <a:r>
              <a:rPr lang="en-US" sz="4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</a:t>
            </a:r>
            <a:r>
              <a:rPr lang="en-US" sz="4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amoeba</a:t>
            </a:r>
            <a:r>
              <a:rPr lang="en-US" sz="4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paramecium</a:t>
            </a:r>
          </a:p>
          <a:p>
            <a:pPr marL="0" marR="0" indent="0" algn="l">
              <a:lnSpc>
                <a:spcPct val="119932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4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11855" algn="l">
              <a:lnSpc>
                <a:spcPct val="119932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00270"/>
              <a:buFont typeface="Arial"/>
              <a:buChar char="●"/>
            </a:pPr>
            <a:r>
              <a:rPr lang="en-US" sz="4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Classified by how they move</a:t>
            </a:r>
          </a:p>
          <a:p>
            <a:pPr marL="762000" marR="0" lvl="1" indent="-50800" algn="l">
              <a:lnSpc>
                <a:spcPct val="120108"/>
              </a:lnSpc>
              <a:spcBef>
                <a:spcPts val="271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214325" y="369075"/>
            <a:ext cx="6726900" cy="11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Animal-Like Protists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211650" y="1637300"/>
            <a:ext cx="9672928" cy="754336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spAutoFit/>
          </a:bodyPr>
          <a:lstStyle/>
          <a:p>
            <a:pPr marL="381000" marR="0" lvl="0" indent="-290688" algn="l">
              <a:lnSpc>
                <a:spcPct val="1198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415"/>
              <a:buFont typeface="Arial"/>
              <a:buChar char="●"/>
            </a:pPr>
            <a:r>
              <a:rPr lang="en-US" sz="3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using a </a:t>
            </a:r>
            <a:r>
              <a:rPr lang="en-US" sz="3777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flagella (</a:t>
            </a:r>
            <a:r>
              <a:rPr lang="en-US" sz="3777" dirty="0" smtClean="0"/>
              <a:t>h</a:t>
            </a:r>
            <a:r>
              <a:rPr lang="en-US" sz="3777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 like structure)</a:t>
            </a:r>
            <a:endParaRPr lang="en-US" sz="377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50" y="296325"/>
            <a:ext cx="9450899" cy="12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000" y="2794000"/>
            <a:ext cx="3661824" cy="338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6000" y="2709325"/>
            <a:ext cx="4910650" cy="382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/>
        </p:nvSpPr>
        <p:spPr>
          <a:xfrm>
            <a:off x="525625" y="1490475"/>
            <a:ext cx="9015574" cy="353051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83633" algn="l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099"/>
              <a:buFont typeface="Arial"/>
              <a:buChar char="●"/>
            </a:pPr>
            <a:r>
              <a:rPr lang="en-US" sz="3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using cytoplasmic extensions called </a:t>
            </a:r>
            <a:r>
              <a:rPr lang="en-US" sz="3666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pseudopodia </a:t>
            </a:r>
            <a:r>
              <a:rPr lang="en-US" sz="3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(“false feet”)</a:t>
            </a:r>
          </a:p>
          <a:p>
            <a:pPr marL="381000" marR="0" lvl="0" indent="-283633" algn="l">
              <a:lnSpc>
                <a:spcPct val="120075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99099"/>
              <a:buFont typeface="Arial"/>
              <a:buChar char="●"/>
            </a:pPr>
            <a:r>
              <a:rPr lang="en-US" sz="3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 is also called </a:t>
            </a:r>
            <a:r>
              <a:rPr lang="en-US" sz="3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ameboid</a:t>
            </a:r>
            <a:r>
              <a:rPr lang="en-US" sz="3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 </a:t>
            </a:r>
            <a:endParaRPr lang="en-US" sz="3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75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3666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296325"/>
            <a:ext cx="9472074" cy="115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6100" y="3856300"/>
            <a:ext cx="5841999" cy="35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000" y="1778000"/>
            <a:ext cx="3725325" cy="42650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>
            <a:hlinkClick r:id="rId5"/>
          </p:cNvPr>
          <p:cNvSpPr/>
          <p:nvPr/>
        </p:nvSpPr>
        <p:spPr>
          <a:xfrm>
            <a:off x="4574600" y="1777987"/>
            <a:ext cx="5087949" cy="3815974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635000" y="673253"/>
            <a:ext cx="88823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Amoeba -   Phylum </a:t>
            </a:r>
            <a:r>
              <a:rPr lang="en-US" sz="3200" b="1" dirty="0" err="1" smtClean="0">
                <a:latin typeface="Cambria"/>
                <a:cs typeface="Cambria"/>
              </a:rPr>
              <a:t>Sarcodina</a:t>
            </a:r>
            <a:endParaRPr lang="en-US" sz="3200" b="1" dirty="0">
              <a:latin typeface="Cambria"/>
              <a:cs typeface="Cambri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150" y="257950"/>
            <a:ext cx="4698999" cy="411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8125" y="353200"/>
            <a:ext cx="4995324" cy="32173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321600" y="4750600"/>
            <a:ext cx="8244900" cy="230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The word “amoeba” means  “to change”.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r>
              <a:rPr lang="en-US" sz="3000"/>
              <a:t>Their cytoplasm is always moving, they never look the same.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325" y="677325"/>
            <a:ext cx="8128000" cy="5926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5429250" y="6810375"/>
            <a:ext cx="4530300" cy="6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dirty="0"/>
              <a:t>See:  </a:t>
            </a:r>
            <a:r>
              <a:rPr lang="en-US" sz="3000" u="sng" dirty="0">
                <a:solidFill>
                  <a:schemeClr val="hlink"/>
                </a:solidFill>
                <a:hlinkClick r:id="rId5"/>
              </a:rPr>
              <a:t>Ameba Coloring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10300" y="1696850"/>
            <a:ext cx="9015574" cy="1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41300" algn="l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Protists that move using cilia</a:t>
            </a:r>
          </a:p>
          <a:p>
            <a:pPr marL="381000" marR="0" lvl="0" indent="-241300" algn="l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Ex: Paramecium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50" y="296325"/>
            <a:ext cx="9450899" cy="12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000" y="3471325"/>
            <a:ext cx="5016500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8650" y="3301975"/>
            <a:ext cx="4402649" cy="378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282</Words>
  <Application>Microsoft Macintosh PowerPoint</Application>
  <PresentationFormat>Custom</PresentationFormat>
  <Paragraphs>47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Susan Maurice</cp:lastModifiedBy>
  <cp:revision>4</cp:revision>
  <dcterms:modified xsi:type="dcterms:W3CDTF">2014-09-22T18:34:15Z</dcterms:modified>
</cp:coreProperties>
</file>